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00" r:id="rId2"/>
    <p:sldId id="428" r:id="rId3"/>
    <p:sldId id="469" r:id="rId4"/>
    <p:sldId id="467" r:id="rId5"/>
    <p:sldId id="473" r:id="rId6"/>
    <p:sldId id="470" r:id="rId7"/>
    <p:sldId id="451" r:id="rId8"/>
    <p:sldId id="452" r:id="rId9"/>
    <p:sldId id="458" r:id="rId10"/>
    <p:sldId id="464" r:id="rId11"/>
    <p:sldId id="461" r:id="rId12"/>
    <p:sldId id="462" r:id="rId13"/>
    <p:sldId id="463" r:id="rId14"/>
    <p:sldId id="433" r:id="rId15"/>
    <p:sldId id="471" r:id="rId16"/>
    <p:sldId id="430" r:id="rId17"/>
    <p:sldId id="474" r:id="rId18"/>
    <p:sldId id="456" r:id="rId19"/>
    <p:sldId id="457" r:id="rId20"/>
    <p:sldId id="475" r:id="rId21"/>
    <p:sldId id="465" r:id="rId22"/>
    <p:sldId id="450" r:id="rId23"/>
    <p:sldId id="449" r:id="rId24"/>
    <p:sldId id="431" r:id="rId25"/>
    <p:sldId id="476" r:id="rId26"/>
    <p:sldId id="477" r:id="rId27"/>
    <p:sldId id="434" r:id="rId28"/>
    <p:sldId id="447" r:id="rId29"/>
    <p:sldId id="435" r:id="rId30"/>
    <p:sldId id="478" r:id="rId31"/>
    <p:sldId id="453" r:id="rId32"/>
    <p:sldId id="446" r:id="rId33"/>
    <p:sldId id="459" r:id="rId34"/>
    <p:sldId id="460" r:id="rId35"/>
    <p:sldId id="383" r:id="rId36"/>
    <p:sldId id="427" r:id="rId37"/>
    <p:sldId id="403" r:id="rId38"/>
    <p:sldId id="369" r:id="rId39"/>
    <p:sldId id="370" r:id="rId40"/>
    <p:sldId id="417" r:id="rId41"/>
    <p:sldId id="418" r:id="rId42"/>
    <p:sldId id="419" r:id="rId43"/>
    <p:sldId id="381" r:id="rId44"/>
    <p:sldId id="382" r:id="rId45"/>
    <p:sldId id="392" r:id="rId46"/>
    <p:sldId id="384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F04187"/>
    <a:srgbClr val="BF0000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86364" autoAdjust="0"/>
  </p:normalViewPr>
  <p:slideViewPr>
    <p:cSldViewPr snapToGrid="0" snapToObjects="1">
      <p:cViewPr>
        <p:scale>
          <a:sx n="60" d="100"/>
          <a:sy n="60" d="100"/>
        </p:scale>
        <p:origin x="-516" y="-156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4/18/2017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when_not</a:t>
            </a:r>
            <a:r>
              <a:rPr lang="en-US" dirty="0" smtClean="0"/>
              <a:t>(‘a’)</a:t>
            </a:r>
          </a:p>
          <a:p>
            <a:r>
              <a:rPr lang="en-US" dirty="0" smtClean="0"/>
              <a:t>Def</a:t>
            </a:r>
            <a:r>
              <a:rPr lang="en-US" baseline="0" dirty="0" smtClean="0"/>
              <a:t> this():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(“b”)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@when(‘b’)</a:t>
            </a:r>
          </a:p>
          <a:p>
            <a:r>
              <a:rPr lang="en-US" baseline="0" dirty="0" smtClean="0"/>
              <a:t>Def that():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(“c”)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time</a:t>
            </a:r>
          </a:p>
          <a:p>
            <a:r>
              <a:rPr lang="en-US" baseline="0" dirty="0" err="1" smtClean="0"/>
              <a:t>time.time</a:t>
            </a:r>
            <a:r>
              <a:rPr lang="en-US" baseline="0" dirty="0" smtClean="0"/>
              <a:t>() =&gt; 9834092492094.998</a:t>
            </a:r>
          </a:p>
          <a:p>
            <a:r>
              <a:rPr lang="en-US" baseline="0" dirty="0" err="1" smtClean="0"/>
              <a:t>time.ctime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time.time</a:t>
            </a:r>
            <a:r>
              <a:rPr lang="en-US" baseline="0" dirty="0" smtClean="0"/>
              <a:t>()) =&gt; Fri 10:17 May 01, 2017</a:t>
            </a:r>
          </a:p>
          <a:p>
            <a:r>
              <a:rPr lang="en-US" baseline="0" dirty="0" smtClean="0"/>
              <a:t>with open(“/</a:t>
            </a:r>
            <a:r>
              <a:rPr lang="en-US" baseline="0" dirty="0" err="1" smtClean="0"/>
              <a:t>tmp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juju.log”,’a</a:t>
            </a:r>
            <a:r>
              <a:rPr lang="en-US" baseline="0" dirty="0" smtClean="0"/>
              <a:t>’) as f:</a:t>
            </a:r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f.write</a:t>
            </a:r>
            <a:r>
              <a:rPr lang="en-US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1: resources metadata</a:t>
            </a:r>
            <a:r>
              <a:rPr lang="en-US" baseline="0" dirty="0" smtClean="0"/>
              <a:t> are registered before they become available for consumption, whereas in pattern 2 resource is created on the fly.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2: is an ideal that resource can be</a:t>
            </a:r>
            <a:r>
              <a:rPr lang="en-US" baseline="0" dirty="0" smtClean="0"/>
              <a:t> created on the fly, which is observed in juju creating LXD container when deploying workload,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openstack</a:t>
            </a:r>
            <a:r>
              <a:rPr lang="en-US" baseline="0" dirty="0" smtClean="0"/>
              <a:t> base. In the end, we want the entire system appear to operator to have this capability by hiding complexity within the system.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Need to </a:t>
            </a:r>
            <a:r>
              <a:rPr lang="en-US" altLang="zh-CN" dirty="0" err="1" smtClean="0"/>
              <a:t>fingure</a:t>
            </a:r>
            <a:r>
              <a:rPr lang="en-US" altLang="zh-CN" baseline="0" dirty="0" smtClean="0"/>
              <a:t> out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 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:"default",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"model-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:"719d9a06-3d86-44fa-8e4d-e65232c8a84c",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:"4b112187-fa26-401e-8116-e21ac2dd868a",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-test",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"owner"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"cloud"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"region"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localhost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"type"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"life"</a:t>
            </a:r>
            <a:r>
              <a:rPr lang="en-US" altLang="zh-CN" sz="1600" dirty="0" smtClean="0">
                <a:solidFill>
                  <a:schemeClr val="tx1"/>
                </a:solidFill>
              </a:rPr>
              <a:t>:"alive",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"status"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"current"</a:t>
            </a:r>
            <a:r>
              <a:rPr lang="en-US" altLang="zh-CN" sz="1600" dirty="0" smtClean="0">
                <a:solidFill>
                  <a:schemeClr val="tx1"/>
                </a:solidFill>
              </a:rPr>
              <a:t>:"available",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"since"</a:t>
            </a:r>
            <a:r>
              <a:rPr lang="en-US" altLang="zh-CN" sz="1600" dirty="0" smtClean="0">
                <a:solidFill>
                  <a:schemeClr val="tx1"/>
                </a:solidFill>
              </a:rPr>
              <a:t>:"2017-04-06"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"users"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"admin"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"display-name"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"access"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"last-connection"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:"1 hour ago"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"machines"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"0"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"1"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"2"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"9"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498876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7351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7455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55725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40842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16589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43845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50372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09698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7164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605663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025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202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3859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357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7895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3835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97713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186692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9395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1416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14793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38870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yum.baseurl.org/wiki/Faq" TargetMode="External"/><Relationship Id="rId2" Type="http://schemas.openxmlformats.org/officeDocument/2006/relationships/hyperlink" Target="http://stackoverflow.com/questions/23589971/yum-not-working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2.1/tools-charm-helper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solution</a:t>
            </a:r>
            <a:br>
              <a:rPr lang="en-US" dirty="0" smtClean="0"/>
            </a:br>
            <a:r>
              <a:rPr lang="en-US" sz="3200" dirty="0" smtClean="0"/>
              <a:t>Tech talk: Juju &amp; charms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Xiaogang Zhou, Feng Xia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4/18/2017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71749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interface sharing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801996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relation category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Interface must match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23409" y="2374040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install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12865" y="3897183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config</a:t>
            </a:r>
            <a:r>
              <a:rPr lang="en-US" sz="1800" dirty="0" smtClean="0"/>
              <a:t>-changed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67954" y="3897183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start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912865" y="2374040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upgrade-charm</a:t>
            </a:r>
          </a:p>
        </p:txBody>
      </p:sp>
      <p:cxnSp>
        <p:nvCxnSpPr>
          <p:cNvPr id="37" name="Shape 36"/>
          <p:cNvCxnSpPr>
            <a:stCxn id="34" idx="0"/>
            <a:endCxn id="35" idx="3"/>
          </p:cNvCxnSpPr>
          <p:nvPr/>
        </p:nvCxnSpPr>
        <p:spPr>
          <a:xfrm rot="16200000" flipV="1">
            <a:off x="7313100" y="2263358"/>
            <a:ext cx="1191531" cy="207611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2"/>
            <a:endCxn id="33" idx="0"/>
          </p:cNvCxnSpPr>
          <p:nvPr/>
        </p:nvCxnSpPr>
        <p:spPr>
          <a:xfrm>
            <a:off x="5891835" y="3037263"/>
            <a:ext cx="0" cy="859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3"/>
            <a:endCxn id="35" idx="1"/>
          </p:cNvCxnSpPr>
          <p:nvPr/>
        </p:nvCxnSpPr>
        <p:spPr>
          <a:xfrm>
            <a:off x="3281349" y="2705652"/>
            <a:ext cx="163151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3" idx="3"/>
            <a:endCxn id="34" idx="1"/>
          </p:cNvCxnSpPr>
          <p:nvPr/>
        </p:nvCxnSpPr>
        <p:spPr>
          <a:xfrm>
            <a:off x="6870805" y="4228795"/>
            <a:ext cx="109714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967955" y="52338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stop</a:t>
            </a:r>
          </a:p>
        </p:txBody>
      </p:sp>
      <p:cxnSp>
        <p:nvCxnSpPr>
          <p:cNvPr id="46" name="Straight Arrow Connector 45"/>
          <p:cNvCxnSpPr>
            <a:stCxn id="34" idx="2"/>
            <a:endCxn id="44" idx="0"/>
          </p:cNvCxnSpPr>
          <p:nvPr/>
        </p:nvCxnSpPr>
        <p:spPr>
          <a:xfrm>
            <a:off x="8946924" y="4560406"/>
            <a:ext cx="1" cy="6733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/>
          <p:cNvSpPr/>
          <p:nvPr/>
        </p:nvSpPr>
        <p:spPr>
          <a:xfrm>
            <a:off x="9419937" y="4228794"/>
            <a:ext cx="1011914" cy="663223"/>
          </a:xfrm>
          <a:prstGeom prst="arc">
            <a:avLst>
              <a:gd name="adj1" fmla="val 16200000"/>
              <a:gd name="adj2" fmla="val 15958467"/>
            </a:avLst>
          </a:prstGeom>
          <a:ln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515634" y="4560406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Main loop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62016" y="2669606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upgrade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05027" y="4753517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stop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12865" y="4615017"/>
            <a:ext cx="1962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Hookenv.config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() changed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323409" y="4892016"/>
            <a:ext cx="2463897" cy="1189282"/>
            <a:chOff x="1323409" y="5417541"/>
            <a:chExt cx="2463897" cy="1189282"/>
          </a:xfrm>
        </p:grpSpPr>
        <p:sp>
          <p:nvSpPr>
            <p:cNvPr id="60" name="Rectangle 59"/>
            <p:cNvSpPr/>
            <p:nvPr/>
          </p:nvSpPr>
          <p:spPr>
            <a:xfrm>
              <a:off x="1323409" y="5417541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update-status</a:t>
              </a:r>
            </a:p>
          </p:txBody>
        </p:sp>
        <p:sp>
          <p:nvSpPr>
            <p:cNvPr id="62" name="Arc 61"/>
            <p:cNvSpPr/>
            <p:nvPr/>
          </p:nvSpPr>
          <p:spPr>
            <a:xfrm>
              <a:off x="2775392" y="5943600"/>
              <a:ext cx="1011914" cy="663223"/>
            </a:xfrm>
            <a:prstGeom prst="arc">
              <a:avLst>
                <a:gd name="adj1" fmla="val 16200000"/>
                <a:gd name="adj2" fmla="val 15958467"/>
              </a:avLst>
            </a:prstGeom>
            <a:ln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71089" y="6275212"/>
              <a:ext cx="903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Timer loop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76211" y="1257193"/>
            <a:ext cx="7273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1800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Hooks: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Use @hook(“install”)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Sequence is hard-coded in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juju/worker/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uniter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/operation/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runhook.go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dirty="0" smtClean="0"/>
              <a:t>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023" y="1148316"/>
            <a:ext cx="54545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States: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Use @when and @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when_not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 decorators.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Can be split among layers, but not across charms.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Trigger off state transition only =&gt; reset in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func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Multiple “true” will be executed in serial</a:t>
            </a:r>
          </a:p>
          <a:p>
            <a:pPr marL="457200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How are states executed: 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1. Register: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charmhelpers.core.hookenv.discover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.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under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/hooks/relations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are imported. </a:t>
            </a: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executables files, must support 2 flags:</a:t>
            </a:r>
          </a:p>
          <a:p>
            <a:pPr marL="1066693" lvl="1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	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--test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and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--invoke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2. Scan: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charmhelpers.core.hookenv._run_atstart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3. Dispatch in two phases: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 (while)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&amp;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others (for 1:100)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=&gt; not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interruptable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max 100 states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27" name="Group 34"/>
          <p:cNvGrpSpPr/>
          <p:nvPr/>
        </p:nvGrpSpPr>
        <p:grpSpPr>
          <a:xfrm>
            <a:off x="6965519" y="1434276"/>
            <a:ext cx="4049714" cy="4069958"/>
            <a:chOff x="1573619" y="1379529"/>
            <a:chExt cx="4049714" cy="4069958"/>
          </a:xfrm>
        </p:grpSpPr>
        <p:sp>
          <p:nvSpPr>
            <p:cNvPr id="31" name="Rectangle 30"/>
            <p:cNvSpPr/>
            <p:nvPr/>
          </p:nvSpPr>
          <p:spPr>
            <a:xfrm>
              <a:off x="2522434" y="2708533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State.1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22434" y="3651286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2434" y="4601128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State.3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758587" y="3265603"/>
              <a:ext cx="13172" cy="38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765173" y="4208356"/>
              <a:ext cx="0" cy="3927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45" idx="4"/>
            </p:cNvCxnSpPr>
            <p:nvPr/>
          </p:nvCxnSpPr>
          <p:spPr>
            <a:xfrm>
              <a:off x="3765173" y="1869179"/>
              <a:ext cx="6586" cy="839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0"/>
            <p:cNvGrpSpPr/>
            <p:nvPr/>
          </p:nvGrpSpPr>
          <p:grpSpPr>
            <a:xfrm>
              <a:off x="3434569" y="1379529"/>
              <a:ext cx="675441" cy="489650"/>
              <a:chOff x="2829804" y="2157857"/>
              <a:chExt cx="675441" cy="48965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3061195" y="2434856"/>
                <a:ext cx="198426" cy="2126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29804" y="2157857"/>
                <a:ext cx="67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START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3771759" y="228386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71759" y="32461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(‘state.2’)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1759" y="420835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(‘state.3’)</a:t>
              </a:r>
            </a:p>
          </p:txBody>
        </p:sp>
        <p:cxnSp>
          <p:nvCxnSpPr>
            <p:cNvPr id="42" name="Elbow Connector 41"/>
            <p:cNvCxnSpPr>
              <a:stCxn id="33" idx="1"/>
              <a:endCxn id="31" idx="1"/>
            </p:cNvCxnSpPr>
            <p:nvPr/>
          </p:nvCxnSpPr>
          <p:spPr>
            <a:xfrm rot="10800000">
              <a:off x="2522434" y="2987069"/>
              <a:ext cx="12700" cy="189259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1289921" y="38470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73619" y="2220069"/>
              <a:ext cx="4049714" cy="3229418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641148" y="5599926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Demo: chained states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chained state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389" y="936072"/>
            <a:ext cx="10254918" cy="55378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deploy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91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171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1 – pooled resource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5" name="Picture 14" descr="pattern limited resour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248" y="933757"/>
            <a:ext cx="10020123" cy="58432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38750" y="232853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95951" y="3934046"/>
            <a:ext cx="2413591" cy="489099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Juju+MaaS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60409" y="3207756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MAAS</a:t>
            </a:r>
          </a:p>
          <a:p>
            <a:pPr algn="ctr"/>
            <a:r>
              <a:rPr lang="en-US" sz="1200" dirty="0" smtClean="0"/>
              <a:t>rack controller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42443" y="2933397"/>
            <a:ext cx="8594517" cy="27857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84673" y="4071083"/>
            <a:ext cx="99522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4459" y="353399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Provision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584673" y="2605271"/>
            <a:ext cx="9952287" cy="9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459" y="210658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10.240.216.0/23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914564" y="376482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6"/>
          <p:cNvGrpSpPr/>
          <p:nvPr/>
        </p:nvGrpSpPr>
        <p:grpSpPr>
          <a:xfrm>
            <a:off x="3404900" y="4063091"/>
            <a:ext cx="974474" cy="972070"/>
            <a:chOff x="3244990" y="4447051"/>
            <a:chExt cx="974474" cy="972070"/>
          </a:xfrm>
        </p:grpSpPr>
        <p:grpSp>
          <p:nvGrpSpPr>
            <p:cNvPr id="5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8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9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46" name="Straight Connector 45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7"/>
          <p:cNvGrpSpPr/>
          <p:nvPr/>
        </p:nvGrpSpPr>
        <p:grpSpPr>
          <a:xfrm>
            <a:off x="4823690" y="4071083"/>
            <a:ext cx="974474" cy="972070"/>
            <a:chOff x="3244990" y="4447051"/>
            <a:chExt cx="974474" cy="972070"/>
          </a:xfrm>
        </p:grpSpPr>
        <p:grpSp>
          <p:nvGrpSpPr>
            <p:cNvPr id="13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51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53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50" name="Straight Connector 49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7"/>
          <p:cNvGrpSpPr/>
          <p:nvPr/>
        </p:nvGrpSpPr>
        <p:grpSpPr>
          <a:xfrm>
            <a:off x="5798164" y="4356074"/>
            <a:ext cx="974474" cy="687079"/>
            <a:chOff x="3117928" y="4247048"/>
            <a:chExt cx="1204690" cy="2315390"/>
          </a:xfrm>
        </p:grpSpPr>
        <p:pic>
          <p:nvPicPr>
            <p:cNvPr id="59" name="Picture 2" descr="Image result for server ic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60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61" name="Rectangle 60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63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285401" y="407108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" idx="0"/>
          </p:cNvCxnSpPr>
          <p:nvPr/>
        </p:nvCxnSpPr>
        <p:spPr>
          <a:xfrm flipV="1">
            <a:off x="4914564" y="2614422"/>
            <a:ext cx="0" cy="593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43480" y="1329338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01349" y="128653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60409" y="320775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#2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829228" y="4063091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 flipV="1">
            <a:off x="6446292" y="2168053"/>
            <a:ext cx="0" cy="44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89"/>
          <p:cNvGrpSpPr/>
          <p:nvPr/>
        </p:nvGrpSpPr>
        <p:grpSpPr>
          <a:xfrm>
            <a:off x="7226417" y="4378499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9187251" y="410215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90"/>
          <p:cNvGrpSpPr/>
          <p:nvPr/>
        </p:nvGrpSpPr>
        <p:grpSpPr>
          <a:xfrm>
            <a:off x="8584440" y="4378499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#4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93401" y="50347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BM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080744" y="2614422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462977" y="260527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728233" y="260180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451805" y="407025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3"/>
          <p:cNvGrpSpPr/>
          <p:nvPr/>
        </p:nvGrpSpPr>
        <p:grpSpPr>
          <a:xfrm>
            <a:off x="9942463" y="4348082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76855" y="2720654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REST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61092" y="229125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provider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60275" y="3764826"/>
            <a:ext cx="1102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DHCP, image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1 example – Juju + </a:t>
            </a:r>
            <a:r>
              <a:rPr lang="en-US" dirty="0" err="1" smtClean="0"/>
              <a:t>MaaS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49" y="981978"/>
            <a:ext cx="6070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Prepare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and BM nodes – NEW, commissioning, READY</a:t>
            </a:r>
          </a:p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Bootstrap Juju environment – create manager node, aka. Machine-0</a:t>
            </a:r>
          </a:p>
          <a:p>
            <a:pPr marL="457200" indent="-457200"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aas cloud ya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09" y="1730302"/>
            <a:ext cx="4428547" cy="4146624"/>
          </a:xfrm>
          <a:prstGeom prst="rect">
            <a:avLst/>
          </a:prstGeom>
        </p:spPr>
      </p:pic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47709" y="5919954"/>
            <a:ext cx="33173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To add a cloud: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 juju add-cloud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devmaas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maas-clouds.yaml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6" name="Picture 15" descr="juju deploy target node state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565" y="1003217"/>
            <a:ext cx="5183476" cy="56246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2 -- </a:t>
            </a:r>
            <a:r>
              <a:rPr lang="en-US" dirty="0" err="1" smtClean="0"/>
              <a:t>ondemand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1" name="Picture 10" descr="pattern resource ondema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534" y="1279153"/>
            <a:ext cx="10515600" cy="53405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25829" y="320040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Juju intro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</a:t>
            </a:r>
            <a:r>
              <a:rPr lang="en-US" dirty="0" smtClean="0"/>
              <a:t>intro </a:t>
            </a:r>
            <a:endParaRPr lang="en-US" dirty="0" smtClean="0"/>
          </a:p>
          <a:p>
            <a:pPr marL="1066693" lvl="1" indent="-457200">
              <a:lnSpc>
                <a:spcPct val="2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- demo: states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</a:t>
            </a:r>
            <a:r>
              <a:rPr lang="en-US" dirty="0" smtClean="0"/>
              <a:t>deploy</a:t>
            </a:r>
          </a:p>
          <a:p>
            <a:pPr marL="1066693" lvl="1" indent="-457200">
              <a:lnSpc>
                <a:spcPct val="2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- demo: </a:t>
            </a:r>
            <a:r>
              <a:rPr lang="en-US" dirty="0" err="1" smtClean="0">
                <a:solidFill>
                  <a:schemeClr val="accent2"/>
                </a:solidFill>
              </a:rPr>
              <a:t>Openstack</a:t>
            </a:r>
            <a:r>
              <a:rPr lang="en-US" smtClean="0">
                <a:solidFill>
                  <a:schemeClr val="accent2"/>
                </a:solidFill>
              </a:rPr>
              <a:t>/Vanilla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</a:t>
            </a:r>
            <a:r>
              <a:rPr lang="en-US" dirty="0" smtClean="0"/>
              <a:t>development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Juju+LXD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46714" y="3754734"/>
            <a:ext cx="457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93701" y="3885476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Container internal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93701" y="3466200"/>
            <a:ext cx="6284161" cy="230726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TextBox 40"/>
          <p:cNvSpPr txBox="1"/>
          <p:nvPr/>
        </p:nvSpPr>
        <p:spPr>
          <a:xfrm>
            <a:off x="2807354" y="5443222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LXD containers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665325" y="1530927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270129" y="375473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9"/>
          <p:cNvGrpSpPr/>
          <p:nvPr/>
        </p:nvGrpSpPr>
        <p:grpSpPr>
          <a:xfrm>
            <a:off x="4667318" y="4070142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6628152" y="379379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90"/>
          <p:cNvGrpSpPr/>
          <p:nvPr/>
        </p:nvGrpSpPr>
        <p:grpSpPr>
          <a:xfrm>
            <a:off x="6025341" y="4070142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#4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 flipV="1">
            <a:off x="5553543" y="1950285"/>
            <a:ext cx="0" cy="2157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169134" y="1950285"/>
            <a:ext cx="0" cy="21072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892706" y="3761897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93"/>
          <p:cNvGrpSpPr/>
          <p:nvPr/>
        </p:nvGrpSpPr>
        <p:grpSpPr>
          <a:xfrm>
            <a:off x="7383364" y="4039725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#N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6902415" y="1950285"/>
            <a:ext cx="0" cy="21497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146714" y="1669299"/>
            <a:ext cx="929857" cy="28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</a:rPr>
              <a:t>lxdbr0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13606" y="1255177"/>
            <a:ext cx="6900531" cy="491041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1" name="TextBox 80"/>
          <p:cNvSpPr txBox="1"/>
          <p:nvPr/>
        </p:nvSpPr>
        <p:spPr>
          <a:xfrm>
            <a:off x="5312131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61003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12062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196938" y="1669299"/>
            <a:ext cx="713210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20701" y="1669299"/>
            <a:ext cx="763428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72419" y="1669299"/>
            <a:ext cx="786265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663172" y="1950285"/>
            <a:ext cx="4146" cy="1804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424239" y="587262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VM #1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smtClean="0"/>
              <a:t>&amp; 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01435" y="318168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541051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8640" y="1056164"/>
            <a:ext cx="11073384" cy="761999"/>
          </a:xfrm>
          <a:prstGeom prst="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juju CLI switch: --constraints 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mem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=4G cores=2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Environment (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boostrap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) constraints are used as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default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. CLI can overwrite case-by-case.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Strategy: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least expansive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" y="2062716"/>
            <a:ext cx="10640060" cy="441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status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23503" y="6197697"/>
            <a:ext cx="33173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Ubuntu Mono"/>
                <a:cs typeface="Arial" pitchFamily="34" charset="0"/>
              </a:rPr>
              <a:t>Fig.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juju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juju stat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631" y="990601"/>
            <a:ext cx="9752432" cy="50604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Openstack</a:t>
            </a:r>
            <a:r>
              <a:rPr lang="en-US" dirty="0" smtClean="0"/>
              <a:t> deploy </a:t>
            </a:r>
            <a:r>
              <a:rPr lang="en-US" dirty="0" smtClean="0"/>
              <a:t>(45s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deploy openstack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1720" y="1503357"/>
            <a:ext cx="9835117" cy="5124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548" y="981978"/>
            <a:ext cx="1137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800" dirty="0" smtClean="0">
                <a:latin typeface="Calibri" pitchFamily="34" charset="0"/>
                <a:cs typeface="Arial" pitchFamily="34" charset="0"/>
              </a:rPr>
              <a:t>Deploy an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Openstack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onto LXD containers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=&gt; 16 applications in 5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containers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en-US" dirty="0" smtClean="0"/>
              <a:t>emo</a:t>
            </a:r>
            <a:r>
              <a:rPr lang="en-US" dirty="0" smtClean="0"/>
              <a:t>: </a:t>
            </a:r>
            <a:r>
              <a:rPr lang="en-US" dirty="0" smtClean="0"/>
              <a:t>Vanilla (4min)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vanill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5165" y="961729"/>
            <a:ext cx="10227247" cy="46841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en-US" dirty="0" smtClean="0"/>
              <a:t>emo</a:t>
            </a:r>
            <a:r>
              <a:rPr lang="en-US" dirty="0" smtClean="0"/>
              <a:t>: </a:t>
            </a:r>
            <a:r>
              <a:rPr lang="en-US" dirty="0" smtClean="0"/>
              <a:t>Vanilla</a:t>
            </a:r>
            <a:r>
              <a:rPr lang="en-US" dirty="0" smtClean="0"/>
              <a:t> (4 </a:t>
            </a:r>
            <a:r>
              <a:rPr lang="en-US" dirty="0" smtClean="0"/>
              <a:t>min)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vanilla_char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582" y="844407"/>
            <a:ext cx="11135832" cy="60135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development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charm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080" y="1581185"/>
            <a:ext cx="11200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Modifying an existing simple charm that builds on “layer-basic”:</a:t>
            </a:r>
          </a:p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	  $ 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git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clone http://github.com/juju-solutions/layer-vanilla.git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Scaffolding a template using “charm tools”:</a:t>
            </a:r>
          </a:p>
          <a:p>
            <a:pPr marL="1066693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charm create -t reactive-python   [charm name]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080" y="1097257"/>
            <a:ext cx="235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ways to start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080" y="347238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Compile charm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080" y="3934047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 build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080" y="4620698"/>
            <a:ext cx="237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Deploy from local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080" y="5258651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juju deploy $JUJU_REPOSITORY/trusty/layer-alum --series 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xenial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–to machine-id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endCxn id="20" idx="3"/>
          </p:cNvCxnSpPr>
          <p:nvPr/>
        </p:nvCxnSpPr>
        <p:spPr>
          <a:xfrm rot="10800000" flipV="1">
            <a:off x="5977892" y="3019646"/>
            <a:ext cx="544236" cy="4527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35005" y="3333882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Layer code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6200710" y="3934045"/>
            <a:ext cx="32141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35005" y="3795547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Charm dist dir</a:t>
            </a:r>
          </a:p>
        </p:txBody>
      </p:sp>
      <p:pic>
        <p:nvPicPr>
          <p:cNvPr id="31" name="Picture 30" descr="charm code tree di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128" y="1097257"/>
            <a:ext cx="5301277" cy="4091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6507" y="630280"/>
            <a:ext cx="482689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config.yaml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options. Can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be loaded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in the python files to enable flexible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options: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myoption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: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type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string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default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: "x1"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description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“……"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metadata.yaml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 meta.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Defines charm name, compatible OS series, and relations. 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Include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layer:basic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List of reusable layers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L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ayers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are packaged inside charm dist</a:t>
            </a:r>
          </a:p>
          <a:p>
            <a:pPr marL="457200" indent="-457200"/>
            <a:r>
              <a:rPr lang="en-US" sz="1800" dirty="0" smtClean="0">
                <a:latin typeface="Calibri" pitchFamily="34" charset="0"/>
                <a:cs typeface="Arial" pitchFamily="34" charset="0"/>
              </a:rPr>
              <a:t> </a:t>
            </a: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require &amp;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provide details</a:t>
            </a:r>
            <a:endParaRPr lang="en-US" sz="1800" dirty="0" smtClean="0">
              <a:solidFill>
                <a:srgbClr val="FFC000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/reactive: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custom code</a:t>
            </a:r>
          </a:p>
        </p:txBody>
      </p:sp>
      <p:pic>
        <p:nvPicPr>
          <p:cNvPr id="10" name="Picture 9" descr="charm code tree 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405" y="1240835"/>
            <a:ext cx="6412049" cy="26414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Juju</a:t>
            </a:r>
            <a:r>
              <a:rPr lang="en-US" sz="4000" dirty="0" smtClean="0"/>
              <a:t> </a:t>
            </a:r>
            <a:r>
              <a:rPr lang="en-US" sz="4000" dirty="0" smtClean="0"/>
              <a:t>intro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</a:t>
            </a:r>
            <a:r>
              <a:rPr lang="en-US" dirty="0" smtClean="0"/>
              <a:t> </a:t>
            </a:r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pk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5099" y="795528"/>
            <a:ext cx="2768600" cy="5848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0161" y="1452266"/>
            <a:ext cx="410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l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ayer-basic and others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0161" y="990601"/>
            <a:ext cx="162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</a:t>
            </a:r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</a:t>
            </a:r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eps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/layer</a:t>
            </a:r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25598" y="2435663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If not defined, it’s a copy of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hook.template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so they are always there.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5598" y="1973998"/>
            <a:ext cx="104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/hook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s</a:t>
            </a:r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2561" y="3873059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.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to install python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virtualenv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Hardcoded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python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3 and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apt-get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2561" y="3411394"/>
            <a:ext cx="163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/lib/charms</a:t>
            </a:r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2561" y="5553760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c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harm-helpers</a:t>
            </a:r>
          </a:p>
          <a:p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Charm.reactive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2561" y="5092095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/wheelhouse</a:t>
            </a:r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21" name="Elbow Connector 20"/>
          <p:cNvCxnSpPr/>
          <p:nvPr/>
        </p:nvCxnSpPr>
        <p:spPr>
          <a:xfrm rot="10800000">
            <a:off x="5582093" y="1190848"/>
            <a:ext cx="2643006" cy="4040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V="1">
            <a:off x="5582093" y="1973997"/>
            <a:ext cx="2643006" cy="2163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>
            <a:off x="5741581" y="3625702"/>
            <a:ext cx="2483518" cy="7549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>
            <a:off x="5741581" y="5263117"/>
            <a:ext cx="2483519" cy="9369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459" y="1169581"/>
            <a:ext cx="107492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questions: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juju agent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Y.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Juju binaries can be executed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. Needs juju-mongo</a:t>
            </a:r>
          </a:p>
          <a:p>
            <a:pPr marL="1066693" lvl="1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</a:t>
            </a:r>
            <a:endParaRPr lang="en-US" altLang="zh-CN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Charm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N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Mostly Python scripts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Charms can run inside a python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virtualenv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Python3 by default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Problems: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Layer-basic has hard-coded shell call to “apt-get”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2"/>
              </a:rPr>
              <a:t>http://stackoverflow.com/questions/23589971/yum-not-working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3"/>
              </a:rPr>
              <a:t>http://yum.baseurl.org/wiki/Faq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To make it work: update charm-helpers lib to implement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packager.</a:t>
            </a:r>
          </a:p>
          <a:p>
            <a:pPr marL="1676187" lvl="2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1609271" y="27413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install</a:t>
            </a:r>
            <a:endParaRPr lang="en-US" altLang="zh-CN" dirty="0" smtClean="0"/>
          </a:p>
        </p:txBody>
      </p:sp>
      <p:sp>
        <p:nvSpPr>
          <p:cNvPr id="14" name="圆角矩形 13"/>
          <p:cNvSpPr/>
          <p:nvPr/>
        </p:nvSpPr>
        <p:spPr>
          <a:xfrm>
            <a:off x="4713514" y="27413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/>
            <a:r>
              <a:rPr lang="en-US" altLang="zh-CN" sz="2000" dirty="0" err="1" smtClean="0">
                <a:hlinkClick r:id="rId2"/>
              </a:rPr>
              <a:t>config</a:t>
            </a:r>
            <a:r>
              <a:rPr lang="en-US" altLang="zh-CN" sz="2000" dirty="0" smtClean="0">
                <a:hlinkClick r:id="rId2"/>
              </a:rPr>
              <a:t>-changed</a:t>
            </a:r>
            <a:endParaRPr lang="en-US" altLang="zh-CN" sz="2000" dirty="0" smtClean="0"/>
          </a:p>
        </p:txBody>
      </p:sp>
      <p:sp>
        <p:nvSpPr>
          <p:cNvPr id="15" name="圆角矩形 14"/>
          <p:cNvSpPr/>
          <p:nvPr/>
        </p:nvSpPr>
        <p:spPr>
          <a:xfrm>
            <a:off x="7641771" y="27413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start</a:t>
            </a:r>
            <a:endParaRPr lang="en-US" altLang="zh-CN" dirty="0" smtClean="0"/>
          </a:p>
        </p:txBody>
      </p:sp>
      <p:sp>
        <p:nvSpPr>
          <p:cNvPr id="16" name="圆角矩形 15"/>
          <p:cNvSpPr/>
          <p:nvPr/>
        </p:nvSpPr>
        <p:spPr>
          <a:xfrm>
            <a:off x="7654471" y="42799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stop</a:t>
            </a:r>
            <a:endParaRPr lang="en-US" altLang="zh-CN" dirty="0" smtClean="0"/>
          </a:p>
        </p:txBody>
      </p:sp>
      <p:cxnSp>
        <p:nvCxnSpPr>
          <p:cNvPr id="18" name="直接箭头连接符 17"/>
          <p:cNvCxnSpPr>
            <a:stCxn id="9" idx="3"/>
            <a:endCxn id="14" idx="1"/>
          </p:cNvCxnSpPr>
          <p:nvPr/>
        </p:nvCxnSpPr>
        <p:spPr>
          <a:xfrm>
            <a:off x="3666671" y="3253028"/>
            <a:ext cx="10468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3"/>
          </p:cNvCxnSpPr>
          <p:nvPr/>
        </p:nvCxnSpPr>
        <p:spPr>
          <a:xfrm>
            <a:off x="6770914" y="3253028"/>
            <a:ext cx="87085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4713514" y="1316228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upgrade-charm</a:t>
            </a:r>
            <a:endParaRPr lang="en-US" altLang="zh-CN" sz="1800" dirty="0" smtClean="0"/>
          </a:p>
        </p:txBody>
      </p:sp>
      <p:sp>
        <p:nvSpPr>
          <p:cNvPr id="22" name="圆角矩形 21"/>
          <p:cNvSpPr/>
          <p:nvPr/>
        </p:nvSpPr>
        <p:spPr>
          <a:xfrm>
            <a:off x="3684814" y="42799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update-status</a:t>
            </a:r>
            <a:endParaRPr lang="en-US" altLang="zh-CN" sz="18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023788" y="5377124"/>
            <a:ext cx="3379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Run regularly to detect the status of the charm </a:t>
            </a:r>
          </a:p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and send back to juju status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69778" y="3825114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The start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836468" y="311452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loop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直接箭头连接符 53"/>
          <p:cNvCxnSpPr>
            <a:stCxn id="21" idx="2"/>
            <a:endCxn id="14" idx="0"/>
          </p:cNvCxnSpPr>
          <p:nvPr/>
        </p:nvCxnSpPr>
        <p:spPr>
          <a:xfrm>
            <a:off x="5742214" y="2339486"/>
            <a:ext cx="0" cy="401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660293" y="3825114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Update some </a:t>
            </a:r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 of the app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直接箭头连接符 56"/>
          <p:cNvCxnSpPr>
            <a:stCxn id="15" idx="2"/>
            <a:endCxn id="16" idx="0"/>
          </p:cNvCxnSpPr>
          <p:nvPr/>
        </p:nvCxnSpPr>
        <p:spPr>
          <a:xfrm>
            <a:off x="8670471" y="3764657"/>
            <a:ext cx="12700" cy="5152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54471" y="537712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When user stop the all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52068" y="1316228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upgrade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" name="形状 26"/>
          <p:cNvCxnSpPr>
            <a:stCxn id="15" idx="0"/>
            <a:endCxn id="21" idx="3"/>
          </p:cNvCxnSpPr>
          <p:nvPr/>
        </p:nvCxnSpPr>
        <p:spPr>
          <a:xfrm rot="16200000" flipV="1">
            <a:off x="7263922" y="1334849"/>
            <a:ext cx="913542" cy="189955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85068" y="2464400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Once finish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32563" y="3253028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Once finish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70914" y="3253028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Once finish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83171" y="3825114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stop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 usage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918669" y="1169581"/>
            <a:ext cx="9071640" cy="4384440"/>
          </a:xfrm>
          <a:prstGeom prst="rect">
            <a:avLst/>
          </a:prstGeo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1999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3999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Each charm execution is divided into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serveral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stage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install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</a:t>
            </a:r>
            <a:r>
              <a:rPr kumimoji="0" 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-changed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start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upgrade-charm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stop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update-status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leader-elected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Leader-settings-changed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 @hook(XX) to guide the execution process,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install→config-changed→start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predefined python library to operate machine like network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or package install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  <a:hlinkClick r:id="rId2"/>
              </a:rPr>
              <a:t>https://jujucharms.com/docs/2.1/tools-charm-helpers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Also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subprocess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call can use the OS native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cmds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 Architecture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90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2271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demo: a workload deployment (≈4 min)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vanilla_char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582" y="844407"/>
            <a:ext cx="11135832" cy="60135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 overview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608800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  <a:p>
            <a:pPr algn="ctr"/>
            <a:r>
              <a:rPr lang="en-US" sz="1200" dirty="0" smtClean="0"/>
              <a:t>configuration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ThinkAgile</a:t>
            </a:r>
            <a:endParaRPr lang="en-US" sz="1200" dirty="0" smtClean="0"/>
          </a:p>
        </p:txBody>
      </p:sp>
      <p:sp>
        <p:nvSpPr>
          <p:cNvPr id="108" name="Rectangle 107"/>
          <p:cNvSpPr/>
          <p:nvPr/>
        </p:nvSpPr>
        <p:spPr>
          <a:xfrm>
            <a:off x="8966823" y="1151582"/>
            <a:ext cx="1205623" cy="838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Software platform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Id. </a:t>
            </a:r>
            <a:r>
              <a:rPr lang="en-US" sz="1200" dirty="0" err="1" smtClean="0"/>
              <a:t>Openstack</a:t>
            </a:r>
            <a:endParaRPr lang="en-US" sz="1200" dirty="0" smtClean="0"/>
          </a:p>
        </p:txBody>
      </p:sp>
      <p:sp>
        <p:nvSpPr>
          <p:cNvPr id="109" name="Rectangle 108"/>
          <p:cNvSpPr/>
          <p:nvPr/>
        </p:nvSpPr>
        <p:spPr>
          <a:xfrm>
            <a:off x="10344911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application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Hardoop</a:t>
            </a:r>
            <a:endParaRPr lang="en-US" sz="1200" dirty="0" smtClean="0"/>
          </a:p>
        </p:txBody>
      </p:sp>
      <p:sp>
        <p:nvSpPr>
          <p:cNvPr id="110" name="Rectangle 109"/>
          <p:cNvSpPr/>
          <p:nvPr/>
        </p:nvSpPr>
        <p:spPr>
          <a:xfrm>
            <a:off x="7527322" y="911759"/>
            <a:ext cx="4096731" cy="11962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18"/>
          <p:cNvGrpSpPr/>
          <p:nvPr/>
        </p:nvGrpSpPr>
        <p:grpSpPr>
          <a:xfrm>
            <a:off x="4651474" y="5603498"/>
            <a:ext cx="1985235" cy="659758"/>
            <a:chOff x="560776" y="3937615"/>
            <a:chExt cx="2286000" cy="1075509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0776" y="3937615"/>
              <a:ext cx="2286000" cy="107550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1033148" y="4459028"/>
              <a:ext cx="1371843" cy="37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Public Cloud</a:t>
              </a:r>
            </a:p>
          </p:txBody>
        </p:sp>
      </p:grpSp>
      <p:grpSp>
        <p:nvGrpSpPr>
          <p:cNvPr id="5" name="Group 126"/>
          <p:cNvGrpSpPr/>
          <p:nvPr/>
        </p:nvGrpSpPr>
        <p:grpSpPr>
          <a:xfrm>
            <a:off x="2687136" y="5603498"/>
            <a:ext cx="1854459" cy="659758"/>
            <a:chOff x="3216771" y="5369571"/>
            <a:chExt cx="1854459" cy="659758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16771" y="5369571"/>
              <a:ext cx="1854459" cy="659758"/>
            </a:xfrm>
            <a:prstGeom prst="rect">
              <a:avLst/>
            </a:prstGeom>
          </p:spPr>
        </p:pic>
        <p:sp>
          <p:nvSpPr>
            <p:cNvPr id="154" name="TextBox 15"/>
            <p:cNvSpPr txBox="1"/>
            <p:nvPr/>
          </p:nvSpPr>
          <p:spPr>
            <a:xfrm>
              <a:off x="3635259" y="5672115"/>
              <a:ext cx="1260281" cy="23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553155" y="5586575"/>
            <a:ext cx="974474" cy="687079"/>
            <a:chOff x="3117928" y="4247048"/>
            <a:chExt cx="1204690" cy="2315390"/>
          </a:xfrm>
        </p:grpSpPr>
        <p:pic>
          <p:nvPicPr>
            <p:cNvPr id="148" name="Picture 2" descr="Image result for server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149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51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152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sp>
        <p:nvSpPr>
          <p:cNvPr id="114" name="Rectangle 113"/>
          <p:cNvSpPr/>
          <p:nvPr/>
        </p:nvSpPr>
        <p:spPr>
          <a:xfrm>
            <a:off x="1464087" y="5464941"/>
            <a:ext cx="5289585" cy="90457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5" name="TextBox 114"/>
          <p:cNvSpPr txBox="1"/>
          <p:nvPr/>
        </p:nvSpPr>
        <p:spPr>
          <a:xfrm>
            <a:off x="3228710" y="490106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Platform specific instructions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16201" y="2287360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Orchestration manager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757521" y="5646944"/>
            <a:ext cx="1579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blueprints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91996" y="297099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Baremetal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434203" y="2107993"/>
            <a:ext cx="5319469" cy="27298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7" name="Group 99"/>
          <p:cNvGrpSpPr/>
          <p:nvPr/>
        </p:nvGrpSpPr>
        <p:grpSpPr>
          <a:xfrm>
            <a:off x="1542731" y="3409489"/>
            <a:ext cx="2604304" cy="1332266"/>
            <a:chOff x="2652211" y="2889764"/>
            <a:chExt cx="2604304" cy="1332266"/>
          </a:xfrm>
        </p:grpSpPr>
        <p:sp>
          <p:nvSpPr>
            <p:cNvPr id="143" name="Rectangle 142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MaaS</a:t>
              </a:r>
              <a:endParaRPr lang="en-US" sz="1400" dirty="0" smtClean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XClarity</a:t>
              </a:r>
              <a:endParaRPr lang="en-US" sz="1400" dirty="0" smtClean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Ironic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FF0000"/>
                  </a:solidFill>
                </a:rPr>
                <a:t>ManageIQ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116" idx="2"/>
            <a:endCxn id="147" idx="0"/>
          </p:cNvCxnSpPr>
          <p:nvPr/>
        </p:nvCxnSpPr>
        <p:spPr>
          <a:xfrm rot="5400000">
            <a:off x="3129449" y="2368581"/>
            <a:ext cx="565059" cy="1516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hape 83"/>
          <p:cNvCxnSpPr>
            <a:stCxn id="145" idx="2"/>
            <a:endCxn id="150" idx="0"/>
          </p:cNvCxnSpPr>
          <p:nvPr/>
        </p:nvCxnSpPr>
        <p:spPr>
          <a:xfrm rot="5400000">
            <a:off x="2100858" y="4673382"/>
            <a:ext cx="867245" cy="10039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01"/>
          <p:cNvGrpSpPr/>
          <p:nvPr/>
        </p:nvGrpSpPr>
        <p:grpSpPr>
          <a:xfrm>
            <a:off x="4011070" y="3402036"/>
            <a:ext cx="2604304" cy="1332266"/>
            <a:chOff x="2652211" y="2889764"/>
            <a:chExt cx="2604304" cy="1332266"/>
          </a:xfrm>
        </p:grpSpPr>
        <p:sp>
          <p:nvSpPr>
            <p:cNvPr id="138" name="Rectangle 137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Azure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Rackspace</a:t>
              </a:r>
              <a:endParaRPr lang="en-US" sz="1400" dirty="0" smtClean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Openstack</a:t>
              </a:r>
              <a:endParaRPr lang="en-US" sz="1400" dirty="0" smtClean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EC2</a:t>
              </a:r>
            </a:p>
          </p:txBody>
        </p:sp>
      </p:grpSp>
      <p:cxnSp>
        <p:nvCxnSpPr>
          <p:cNvPr id="124" name="Shape 109"/>
          <p:cNvCxnSpPr>
            <a:stCxn id="116" idx="2"/>
            <a:endCxn id="142" idx="0"/>
          </p:cNvCxnSpPr>
          <p:nvPr/>
        </p:nvCxnSpPr>
        <p:spPr>
          <a:xfrm rot="16200000" flipH="1">
            <a:off x="4367344" y="2647441"/>
            <a:ext cx="557606" cy="951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21940" y="3109497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provider</a:t>
            </a:r>
          </a:p>
        </p:txBody>
      </p:sp>
      <p:cxnSp>
        <p:nvCxnSpPr>
          <p:cNvPr id="126" name="Elbow Connector 125"/>
          <p:cNvCxnSpPr>
            <a:stCxn id="140" idx="2"/>
            <a:endCxn id="153" idx="0"/>
          </p:cNvCxnSpPr>
          <p:nvPr/>
        </p:nvCxnSpPr>
        <p:spPr>
          <a:xfrm rot="5400000">
            <a:off x="4124992" y="4223676"/>
            <a:ext cx="869196" cy="18904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40" idx="2"/>
            <a:endCxn id="155" idx="0"/>
          </p:cNvCxnSpPr>
          <p:nvPr/>
        </p:nvCxnSpPr>
        <p:spPr>
          <a:xfrm rot="16200000" flipH="1">
            <a:off x="5139855" y="5099261"/>
            <a:ext cx="869196" cy="1392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hape 127"/>
          <p:cNvCxnSpPr>
            <a:stCxn id="110" idx="2"/>
            <a:endCxn id="114" idx="3"/>
          </p:cNvCxnSpPr>
          <p:nvPr/>
        </p:nvCxnSpPr>
        <p:spPr>
          <a:xfrm rot="5400000">
            <a:off x="6260062" y="2601603"/>
            <a:ext cx="3809237" cy="28220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114" idx="1"/>
            <a:endCxn id="116" idx="1"/>
          </p:cNvCxnSpPr>
          <p:nvPr/>
        </p:nvCxnSpPr>
        <p:spPr>
          <a:xfrm rot="10800000" flipH="1">
            <a:off x="1464087" y="2565896"/>
            <a:ext cx="952114" cy="3351335"/>
          </a:xfrm>
          <a:prstGeom prst="bentConnector3">
            <a:avLst>
              <a:gd name="adj1" fmla="val -720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 rot="16200000">
            <a:off x="-102244" y="4015244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Node state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Application state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3816393" y="1398870"/>
            <a:ext cx="725202" cy="70912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014229" y="1151584"/>
            <a:ext cx="2340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Command to deploy a workload</a:t>
            </a:r>
          </a:p>
        </p:txBody>
      </p:sp>
      <p:cxnSp>
        <p:nvCxnSpPr>
          <p:cNvPr id="133" name="Elbow Connector 132"/>
          <p:cNvCxnSpPr>
            <a:stCxn id="110" idx="1"/>
            <a:endCxn id="116" idx="3"/>
          </p:cNvCxnSpPr>
          <p:nvPr/>
        </p:nvCxnSpPr>
        <p:spPr>
          <a:xfrm rot="10800000" flipV="1">
            <a:off x="5924512" y="1509875"/>
            <a:ext cx="1602811" cy="1056019"/>
          </a:xfrm>
          <a:prstGeom prst="bentConnector3">
            <a:avLst>
              <a:gd name="adj1" fmla="val 340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528531" y="1713298"/>
            <a:ext cx="151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metadata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44912" y="2453078"/>
            <a:ext cx="1205623" cy="83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</a:t>
            </a:r>
            <a:r>
              <a:rPr lang="en-US" sz="1200" baseline="30000" dirty="0" smtClean="0">
                <a:solidFill>
                  <a:schemeClr val="tx1"/>
                </a:solidFill>
              </a:rPr>
              <a:t>rd</a:t>
            </a:r>
            <a:r>
              <a:rPr lang="en-US" sz="1200" dirty="0" smtClean="0">
                <a:solidFill>
                  <a:schemeClr val="tx1"/>
                </a:solidFill>
              </a:rPr>
              <a:t> party software repo</a:t>
            </a:r>
          </a:p>
        </p:txBody>
      </p:sp>
      <p:cxnSp>
        <p:nvCxnSpPr>
          <p:cNvPr id="136" name="Shape 135"/>
          <p:cNvCxnSpPr>
            <a:stCxn id="135" idx="2"/>
          </p:cNvCxnSpPr>
          <p:nvPr/>
        </p:nvCxnSpPr>
        <p:spPr>
          <a:xfrm rot="5400000">
            <a:off x="7418550" y="2626915"/>
            <a:ext cx="2864297" cy="419405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757521" y="6177854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software payload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441" y="91175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1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98"/>
          <p:cNvGrpSpPr/>
          <p:nvPr/>
        </p:nvGrpSpPr>
        <p:grpSpPr>
          <a:xfrm>
            <a:off x="463576" y="1176341"/>
            <a:ext cx="6762894" cy="4841687"/>
            <a:chOff x="850989" y="1102949"/>
            <a:chExt cx="4164327" cy="3373359"/>
          </a:xfrm>
        </p:grpSpPr>
        <p:sp>
          <p:nvSpPr>
            <p:cNvPr id="52" name="Rectangle 51"/>
            <p:cNvSpPr/>
            <p:nvPr/>
          </p:nvSpPr>
          <p:spPr>
            <a:xfrm>
              <a:off x="856527" y="2229047"/>
              <a:ext cx="4158788" cy="1141474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0346" y="2359852"/>
              <a:ext cx="1693017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Orchestration technology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0989" y="1102949"/>
              <a:ext cx="4164326" cy="98103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0346" y="1102949"/>
              <a:ext cx="74543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Blueprints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0990" y="3540642"/>
              <a:ext cx="4164326" cy="93566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90346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Hardware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ThinkAgile</a:t>
              </a:r>
              <a:endParaRPr lang="en-US" sz="1800" dirty="0" smtClean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1033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Platform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Openstack</a:t>
              </a:r>
              <a:endParaRPr lang="en-US" sz="1800" dirty="0" smtClean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71720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User application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Hadoop</a:t>
              </a:r>
              <a:endParaRPr lang="en-US" sz="1800" dirty="0" smtClean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90346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Description language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81033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Orchestration runtime engine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0346" y="359380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346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033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71720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410893" y="1437375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Descriptive template that defines workload states, actions, interfaces, and relations.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10893" y="3170976"/>
            <a:ext cx="441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Technology that defines terminologies, vocabulary, and runtime engine that enable automated blueprint deployment.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410893" y="5138503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Host environment that supports workload requirements and scales dynamically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410893" y="97571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10893" y="2709311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Orchestration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10893" y="4676838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Platform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</a:t>
            </a:r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281" y="2017233"/>
            <a:ext cx="4033108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3695" y="2017233"/>
            <a:ext cx="3632287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1673" y="1352164"/>
            <a:ext cx="3362325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5776" y="1364520"/>
            <a:ext cx="4048125" cy="39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TextBox 60"/>
          <p:cNvSpPr txBox="1"/>
          <p:nvPr/>
        </p:nvSpPr>
        <p:spPr>
          <a:xfrm>
            <a:off x="876281" y="5670237"/>
            <a:ext cx="10815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Charm is a workload </a:t>
            </a:r>
            <a:r>
              <a:rPr lang="en-US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blueprint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where Juju provides the </a:t>
            </a:r>
            <a:r>
              <a:rPr lang="en-US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runtime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(orchestrator).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Blueprints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4549" y="3049901"/>
            <a:ext cx="6762892" cy="140804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TextBox 29"/>
          <p:cNvSpPr txBox="1"/>
          <p:nvPr/>
        </p:nvSpPr>
        <p:spPr>
          <a:xfrm>
            <a:off x="470866" y="3049901"/>
            <a:ext cx="1210588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0866" y="3557446"/>
            <a:ext cx="1957940" cy="6632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Hardware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66950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Platform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Openstack</a:t>
            </a:r>
            <a:endParaRPr lang="en-US" sz="18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4663034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User application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Hadoop</a:t>
            </a:r>
            <a:endParaRPr lang="en-US" sz="1800" dirty="0" smtClean="0"/>
          </a:p>
        </p:txBody>
      </p:sp>
      <p:grpSp>
        <p:nvGrpSpPr>
          <p:cNvPr id="5" name="Group 47"/>
          <p:cNvGrpSpPr/>
          <p:nvPr/>
        </p:nvGrpSpPr>
        <p:grpSpPr>
          <a:xfrm>
            <a:off x="7528502" y="1098413"/>
            <a:ext cx="4412512" cy="1846660"/>
            <a:chOff x="7410893" y="975710"/>
            <a:chExt cx="4412512" cy="1846660"/>
          </a:xfrm>
        </p:grpSpPr>
        <p:sp>
          <p:nvSpPr>
            <p:cNvPr id="41" name="TextBox 40"/>
            <p:cNvSpPr txBox="1"/>
            <p:nvPr/>
          </p:nvSpPr>
          <p:spPr>
            <a:xfrm>
              <a:off x="7410893" y="1437375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Configure hardware within a hyper-converge rack to establish base line environment such as VLAN, boot sequence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10893" y="975710"/>
              <a:ext cx="3842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rgbClr val="0070C0"/>
                  </a:solidFill>
                  <a:latin typeface="Arial Black" pitchFamily="34" charset="0"/>
                  <a:cs typeface="Arial" pitchFamily="34" charset="0"/>
                </a:rPr>
                <a:t>**Hardware workload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528502" y="3004697"/>
            <a:ext cx="4412512" cy="1846660"/>
            <a:chOff x="7410893" y="3007035"/>
            <a:chExt cx="4412512" cy="1846660"/>
          </a:xfrm>
        </p:grpSpPr>
        <p:sp>
          <p:nvSpPr>
            <p:cNvPr id="42" name="TextBox 41"/>
            <p:cNvSpPr txBox="1"/>
            <p:nvPr/>
          </p:nvSpPr>
          <p:spPr>
            <a:xfrm>
              <a:off x="7410893" y="3468700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OS, agent, and application. Configure system and application to form software-defined platform such as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10893" y="3007035"/>
              <a:ext cx="3288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Platform workload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7528502" y="4910980"/>
            <a:ext cx="4412512" cy="1169551"/>
            <a:chOff x="7410893" y="5038360"/>
            <a:chExt cx="4412512" cy="1169551"/>
          </a:xfrm>
        </p:grpSpPr>
        <p:sp>
          <p:nvSpPr>
            <p:cNvPr id="43" name="TextBox 42"/>
            <p:cNvSpPr txBox="1"/>
            <p:nvPr/>
          </p:nvSpPr>
          <p:spPr>
            <a:xfrm>
              <a:off x="7410893" y="5500025"/>
              <a:ext cx="4412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and configure application and its dependencies.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10893" y="503836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Application workload</a:t>
              </a:r>
            </a:p>
          </p:txBody>
        </p:sp>
      </p:grpSp>
      <p:cxnSp>
        <p:nvCxnSpPr>
          <p:cNvPr id="54" name="Shape 53"/>
          <p:cNvCxnSpPr>
            <a:stCxn id="32" idx="0"/>
          </p:cNvCxnSpPr>
          <p:nvPr/>
        </p:nvCxnSpPr>
        <p:spPr>
          <a:xfrm rot="5400000" flipH="1" flipV="1">
            <a:off x="3401563" y="-569495"/>
            <a:ext cx="2175215" cy="607866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>
            <a:stCxn id="33" idx="0"/>
            <a:endCxn id="45" idx="1"/>
          </p:cNvCxnSpPr>
          <p:nvPr/>
        </p:nvCxnSpPr>
        <p:spPr>
          <a:xfrm rot="5400000" flipH="1" flipV="1">
            <a:off x="5376253" y="1405197"/>
            <a:ext cx="321916" cy="398258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hape 62"/>
          <p:cNvCxnSpPr>
            <a:stCxn id="34" idx="2"/>
            <a:endCxn id="46" idx="1"/>
          </p:cNvCxnSpPr>
          <p:nvPr/>
        </p:nvCxnSpPr>
        <p:spPr>
          <a:xfrm rot="16200000" flipH="1">
            <a:off x="6124681" y="3737992"/>
            <a:ext cx="921144" cy="188649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65313" y="6396335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 Black" pitchFamily="34" charset="0"/>
                <a:cs typeface="Arial" pitchFamily="34" charset="0"/>
              </a:rPr>
              <a:t>**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9121" y="6415113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Lenovo innovation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Orchestration technology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87997" y="2578949"/>
            <a:ext cx="6753899" cy="163832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5320" y="2766689"/>
            <a:ext cx="274947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Orchestration technology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5320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Description language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701404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Orchestration runtime engine</a:t>
            </a:r>
          </a:p>
        </p:txBody>
      </p:sp>
      <p:grpSp>
        <p:nvGrpSpPr>
          <p:cNvPr id="4" name="Group 25"/>
          <p:cNvGrpSpPr/>
          <p:nvPr/>
        </p:nvGrpSpPr>
        <p:grpSpPr>
          <a:xfrm>
            <a:off x="7410893" y="1809107"/>
            <a:ext cx="4412512" cy="4313673"/>
            <a:chOff x="7410893" y="975710"/>
            <a:chExt cx="4412512" cy="4313673"/>
          </a:xfrm>
        </p:grpSpPr>
        <p:sp>
          <p:nvSpPr>
            <p:cNvPr id="27" name="TextBox 26"/>
            <p:cNvSpPr txBox="1"/>
            <p:nvPr/>
          </p:nvSpPr>
          <p:spPr>
            <a:xfrm>
              <a:off x="7410893" y="1437375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Modeling language written in plain text that describes state, event, component, relation, parameters for installation and configuration.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0893" y="3965944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Runtime binary that parse blueprint, responds to state change and event, and execute built-in function and custom scripts.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10893" y="97571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Description language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10893" y="3504279"/>
              <a:ext cx="39186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Orchestration runtime</a:t>
              </a:r>
            </a:p>
          </p:txBody>
        </p:sp>
      </p:grpSp>
      <p:cxnSp>
        <p:nvCxnSpPr>
          <p:cNvPr id="32" name="Shape 31"/>
          <p:cNvCxnSpPr>
            <a:stCxn id="93" idx="0"/>
            <a:endCxn id="29" idx="1"/>
          </p:cNvCxnSpPr>
          <p:nvPr/>
        </p:nvCxnSpPr>
        <p:spPr>
          <a:xfrm rot="5400000" flipH="1" flipV="1">
            <a:off x="3847360" y="-223130"/>
            <a:ext cx="1300462" cy="5826603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94" idx="2"/>
            <a:endCxn id="30" idx="1"/>
          </p:cNvCxnSpPr>
          <p:nvPr/>
        </p:nvCxnSpPr>
        <p:spPr>
          <a:xfrm rot="16200000" flipH="1">
            <a:off x="5263191" y="2420807"/>
            <a:ext cx="564884" cy="373051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Platform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5"/>
          <p:cNvGrpSpPr/>
          <p:nvPr/>
        </p:nvGrpSpPr>
        <p:grpSpPr>
          <a:xfrm>
            <a:off x="548640" y="3198377"/>
            <a:ext cx="6762892" cy="1342935"/>
            <a:chOff x="463578" y="4675093"/>
            <a:chExt cx="6762892" cy="1342935"/>
          </a:xfrm>
        </p:grpSpPr>
        <p:sp>
          <p:nvSpPr>
            <p:cNvPr id="72" name="Rectangle 71"/>
            <p:cNvSpPr/>
            <p:nvPr/>
          </p:nvSpPr>
          <p:spPr>
            <a:xfrm>
              <a:off x="463578" y="4675093"/>
              <a:ext cx="6762892" cy="134293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9893" y="4751398"/>
              <a:ext cx="1695261" cy="530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9893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785977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82061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38653" y="1074994"/>
            <a:ext cx="4412512" cy="5444599"/>
            <a:chOff x="8654954" y="1074994"/>
            <a:chExt cx="4412512" cy="5444599"/>
          </a:xfrm>
        </p:grpSpPr>
        <p:sp>
          <p:nvSpPr>
            <p:cNvPr id="101" name="TextBox 100"/>
            <p:cNvSpPr txBox="1"/>
            <p:nvPr/>
          </p:nvSpPr>
          <p:spPr>
            <a:xfrm>
              <a:off x="8654954" y="3634010"/>
              <a:ext cx="4412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ThinkAgile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654954" y="5319264"/>
              <a:ext cx="4412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Lenovo/</a:t>
              </a:r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 cloud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HP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Dell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654954" y="1074994"/>
              <a:ext cx="4412512" cy="2053588"/>
              <a:chOff x="8654954" y="1156471"/>
              <a:chExt cx="4412512" cy="2053588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8654954" y="1640399"/>
                <a:ext cx="441251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Amazon AWS</a:t>
                </a: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Azure</a:t>
                </a:r>
              </a:p>
              <a:p>
                <a:r>
                  <a:rPr lang="en-US" dirty="0" err="1" smtClean="0">
                    <a:latin typeface="Calibri" pitchFamily="34" charset="0"/>
                    <a:cs typeface="Arial" pitchFamily="34" charset="0"/>
                  </a:rPr>
                  <a:t>Rackspace</a:t>
                </a:r>
                <a:endParaRPr lang="en-US" dirty="0" smtClean="0">
                  <a:latin typeface="Calibri" pitchFamily="34" charset="0"/>
                  <a:cs typeface="Arial" pitchFamily="34" charset="0"/>
                </a:endParaRP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GCE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8654954" y="1156471"/>
                <a:ext cx="2246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chemeClr val="accent3">
                        <a:lumMod val="75000"/>
                      </a:schemeClr>
                    </a:solidFill>
                    <a:latin typeface="Arial Black" pitchFamily="34" charset="0"/>
                    <a:cs typeface="Arial" pitchFamily="34" charset="0"/>
                  </a:rPr>
                  <a:t>Public cloud</a:t>
                </a: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8654954" y="3224513"/>
              <a:ext cx="2393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Private cloud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654954" y="4782171"/>
              <a:ext cx="1932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Baremetal</a:t>
              </a:r>
              <a:endPara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cxnSp>
        <p:nvCxnSpPr>
          <p:cNvPr id="29" name="Shape 28"/>
          <p:cNvCxnSpPr>
            <a:stCxn id="96" idx="0"/>
            <a:endCxn id="103" idx="1"/>
          </p:cNvCxnSpPr>
          <p:nvPr/>
        </p:nvCxnSpPr>
        <p:spPr>
          <a:xfrm rot="5400000" flipH="1" flipV="1">
            <a:off x="3824121" y="-764369"/>
            <a:ext cx="2344336" cy="648472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97" idx="0"/>
            <a:endCxn id="104" idx="1"/>
          </p:cNvCxnSpPr>
          <p:nvPr/>
        </p:nvCxnSpPr>
        <p:spPr>
          <a:xfrm rot="5400000" flipH="1" flipV="1">
            <a:off x="5946923" y="1358433"/>
            <a:ext cx="194817" cy="438864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98" idx="2"/>
            <a:endCxn id="105" idx="1"/>
          </p:cNvCxnSpPr>
          <p:nvPr/>
        </p:nvCxnSpPr>
        <p:spPr>
          <a:xfrm rot="16200000" flipH="1">
            <a:off x="6742564" y="3516915"/>
            <a:ext cx="699618" cy="2292560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2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0989" y="2000253"/>
            <a:ext cx="144911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Designer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Design, development and testing tools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06712" y="2376935"/>
            <a:ext cx="5671097" cy="123450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Orchestration Manager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Central management server, one per platform service</a:t>
            </a:r>
            <a:endParaRPr lang="en-US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56671" y="293039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03193" y="2369943"/>
            <a:ext cx="2871233" cy="123450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Manager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Distributed agent, one per deployment target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06712" y="3810665"/>
            <a:ext cx="8667712" cy="1477928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Software Platform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Platform </a:t>
            </a:r>
            <a:r>
              <a:rPr lang="en-US" sz="1200" dirty="0" err="1" smtClean="0">
                <a:solidFill>
                  <a:schemeClr val="tx1"/>
                </a:solidFill>
              </a:rPr>
              <a:t>plugin</a:t>
            </a:r>
            <a:r>
              <a:rPr lang="en-US" sz="1200" dirty="0" smtClean="0">
                <a:solidFill>
                  <a:schemeClr val="tx1"/>
                </a:solidFill>
              </a:rPr>
              <a:t> interface &amp; driver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51150" y="2000253"/>
            <a:ext cx="901469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5138402" y="2000253"/>
            <a:ext cx="3899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50989" y="1125676"/>
            <a:ext cx="6561350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Repository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Blueprint store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549575" y="1125676"/>
            <a:ext cx="3916268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Service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System optimization &amp; big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56527" y="5645896"/>
            <a:ext cx="10609317" cy="63397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Platform Service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Host environment on demand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3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6111" y="1714614"/>
            <a:ext cx="1449114" cy="431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649275" y="1759585"/>
            <a:ext cx="1385316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Designer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0725" y="204638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Description  language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10725" y="253804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Template creator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0725" y="302969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compiler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725" y="352135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linter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725" y="401301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packaging mgt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0725" y="45046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Dry run sandbox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51834" y="1983994"/>
            <a:ext cx="5671097" cy="234213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TextBox 32"/>
          <p:cNvSpPr txBox="1"/>
          <p:nvPr/>
        </p:nvSpPr>
        <p:spPr>
          <a:xfrm>
            <a:off x="4326659" y="1983994"/>
            <a:ext cx="1624163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Orchestration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430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API server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82323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registry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89718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lifecycle management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2430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Data 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82323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manager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89718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Model manager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2430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Cloud provider </a:t>
            </a:r>
            <a:r>
              <a:rPr lang="en-US" sz="1100" dirty="0" err="1" smtClean="0"/>
              <a:t>plugin</a:t>
            </a:r>
            <a:r>
              <a:rPr lang="en-US" sz="1100" dirty="0" smtClean="0"/>
              <a:t> interface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82323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Constraint  checker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189718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version control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430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authentication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82323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User CA generator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189718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agent </a:t>
            </a:r>
            <a:r>
              <a:rPr lang="en-US" sz="1100" dirty="0" err="1" smtClean="0"/>
              <a:t>provisioner</a:t>
            </a:r>
            <a:endParaRPr lang="en-US" sz="1100" dirty="0" smtClean="0"/>
          </a:p>
        </p:txBody>
      </p:sp>
      <p:grpSp>
        <p:nvGrpSpPr>
          <p:cNvPr id="4" name="Group 112"/>
          <p:cNvGrpSpPr/>
          <p:nvPr/>
        </p:nvGrpSpPr>
        <p:grpSpPr>
          <a:xfrm>
            <a:off x="8148315" y="1983994"/>
            <a:ext cx="2871233" cy="2342137"/>
            <a:chOff x="6337040" y="1880831"/>
            <a:chExt cx="2871233" cy="2382245"/>
          </a:xfrm>
        </p:grpSpPr>
        <p:sp>
          <p:nvSpPr>
            <p:cNvPr id="100" name="Rectangle 99"/>
            <p:cNvSpPr/>
            <p:nvPr/>
          </p:nvSpPr>
          <p:spPr>
            <a:xfrm>
              <a:off x="6337040" y="1880831"/>
              <a:ext cx="2871233" cy="238224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125072" y="1896221"/>
              <a:ext cx="13756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Workload Manager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09505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downloader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867528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parser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509505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installer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867528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cleaner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509505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State engine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867528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API client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509505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Error handler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867528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Configuration management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2351836" y="4410313"/>
            <a:ext cx="8667712" cy="145304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0" name="TextBox 49"/>
          <p:cNvSpPr txBox="1"/>
          <p:nvPr/>
        </p:nvSpPr>
        <p:spPr>
          <a:xfrm>
            <a:off x="5724497" y="4439218"/>
            <a:ext cx="1867819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Software Platform Provider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2606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Amazon EC2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6892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GCE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21178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Azure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55464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Opensack</a:t>
            </a:r>
            <a:endParaRPr lang="en-US" sz="1100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789750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Cloudsigma</a:t>
            </a:r>
            <a:endParaRPr lang="en-US" sz="1100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9240371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Rackspace</a:t>
            </a:r>
            <a:endParaRPr lang="en-US" sz="1100" dirty="0" smtClean="0"/>
          </a:p>
        </p:txBody>
      </p:sp>
      <p:sp>
        <p:nvSpPr>
          <p:cNvPr id="61" name="Rectangle 60"/>
          <p:cNvSpPr/>
          <p:nvPr/>
        </p:nvSpPr>
        <p:spPr>
          <a:xfrm>
            <a:off x="252606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Joyent</a:t>
            </a:r>
            <a:endParaRPr lang="en-US" sz="1100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386892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Vsphere</a:t>
            </a:r>
            <a:endParaRPr lang="en-US" sz="1100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521178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MAAS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55464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LXD container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9750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Ironic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240371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xClarity</a:t>
            </a:r>
            <a:endParaRPr lang="en-US" sz="1100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196272" y="1714613"/>
            <a:ext cx="9014694" cy="431600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0" name="TextBox 69"/>
          <p:cNvSpPr txBox="1"/>
          <p:nvPr/>
        </p:nvSpPr>
        <p:spPr>
          <a:xfrm>
            <a:off x="5286284" y="1741920"/>
            <a:ext cx="2736647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48121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auditor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48121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RPC interface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48121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Websocket</a:t>
            </a:r>
            <a:r>
              <a:rPr lang="en-US" sz="1100" dirty="0" smtClean="0"/>
              <a:t> data transporter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48121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Worker thread manager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6111" y="854762"/>
            <a:ext cx="6561350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8" name="TextBox 77"/>
          <p:cNvSpPr txBox="1"/>
          <p:nvPr/>
        </p:nvSpPr>
        <p:spPr>
          <a:xfrm>
            <a:off x="3797504" y="849292"/>
            <a:ext cx="1494320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Repository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17857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registry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9777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Metadata service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279511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Authentication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86906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Version manager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8783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filter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41216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Utilization score card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10725" y="499632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editor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294697" y="854762"/>
            <a:ext cx="3916268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9" name="TextBox 88"/>
          <p:cNvSpPr txBox="1"/>
          <p:nvPr/>
        </p:nvSpPr>
        <p:spPr>
          <a:xfrm>
            <a:off x="8610400" y="827958"/>
            <a:ext cx="1290738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Service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673771" y="110649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Blueprint pipeline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928297" y="110296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optimization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10725" y="54879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Dependency illustrator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1647" y="6128628"/>
            <a:ext cx="10609317" cy="62329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4" name="TextBox 93"/>
          <p:cNvSpPr txBox="1"/>
          <p:nvPr/>
        </p:nvSpPr>
        <p:spPr>
          <a:xfrm>
            <a:off x="5286284" y="611082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Platform Service Provider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112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discovery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9923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inspection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2734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inventory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55450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Power mgt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355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Network service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1166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Storage service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977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Hypervisor service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9678803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Container service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Key Technology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- </a:t>
            </a:r>
            <a:r>
              <a:rPr lang="en-US" dirty="0" err="1" smtClean="0"/>
              <a:t>xClarity</a:t>
            </a:r>
            <a:r>
              <a:rPr lang="en-US" dirty="0" smtClean="0"/>
              <a:t> cloud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juju cloud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1016053"/>
            <a:ext cx="8553077" cy="54578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037674" y="1477718"/>
            <a:ext cx="2966484" cy="3659404"/>
            <a:chOff x="9037674" y="1477718"/>
            <a:chExt cx="2966484" cy="3659404"/>
          </a:xfrm>
        </p:grpSpPr>
        <p:sp>
          <p:nvSpPr>
            <p:cNvPr id="6" name="TextBox 5"/>
            <p:cNvSpPr txBox="1"/>
            <p:nvPr/>
          </p:nvSpPr>
          <p:spPr>
            <a:xfrm>
              <a:off x="9037674" y="1967023"/>
              <a:ext cx="2966484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Same configuration to support both public clouds and private cloud.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Extend “provider” to enable integration with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Workload becomes “cloud” agnostic.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37674" y="1477718"/>
              <a:ext cx="2517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xClarity</a:t>
              </a:r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 cloud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55"/>
          <p:cNvGrpSpPr/>
          <p:nvPr/>
        </p:nvGrpSpPr>
        <p:grpSpPr>
          <a:xfrm>
            <a:off x="839950" y="1084521"/>
            <a:ext cx="7740717" cy="5007935"/>
            <a:chOff x="1360967" y="1084521"/>
            <a:chExt cx="7740717" cy="5007935"/>
          </a:xfrm>
        </p:grpSpPr>
        <p:sp>
          <p:nvSpPr>
            <p:cNvPr id="48" name="Rectangle 47"/>
            <p:cNvSpPr/>
            <p:nvPr/>
          </p:nvSpPr>
          <p:spPr>
            <a:xfrm>
              <a:off x="4658154" y="2286000"/>
              <a:ext cx="2371059" cy="154172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79405" y="1998921"/>
              <a:ext cx="6337004" cy="409353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" name="Group 16"/>
            <p:cNvGrpSpPr/>
            <p:nvPr/>
          </p:nvGrpSpPr>
          <p:grpSpPr>
            <a:xfrm>
              <a:off x="3094079" y="4586925"/>
              <a:ext cx="1584250" cy="1073888"/>
              <a:chOff x="5337545" y="3753294"/>
              <a:chExt cx="1584250" cy="107388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337545" y="3753294"/>
                <a:ext cx="1584250" cy="107388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43870" y="4124599"/>
                <a:ext cx="1318438" cy="5545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Juju agent</a:t>
                </a:r>
                <a:endParaRPr lang="en-US" sz="1200" dirty="0" smtClean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381163" y="3762536"/>
                <a:ext cx="7633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</a:t>
                </a:r>
                <a:endParaRPr lang="en-US" sz="1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" name="Group 17"/>
            <p:cNvGrpSpPr/>
            <p:nvPr/>
          </p:nvGrpSpPr>
          <p:grpSpPr>
            <a:xfrm>
              <a:off x="5018571" y="4586925"/>
              <a:ext cx="1584250" cy="1073888"/>
              <a:chOff x="5337545" y="3753294"/>
              <a:chExt cx="1584250" cy="107388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337545" y="3753294"/>
                <a:ext cx="1584250" cy="107388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443870" y="4124599"/>
                <a:ext cx="1318438" cy="5545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Juju agent</a:t>
                </a:r>
                <a:endParaRPr lang="en-US" sz="1200" dirty="0" smtClean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381163" y="3762536"/>
                <a:ext cx="7633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</a:t>
                </a:r>
                <a:endParaRPr lang="en-US" sz="1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22"/>
            <p:cNvGrpSpPr/>
            <p:nvPr/>
          </p:nvGrpSpPr>
          <p:grpSpPr>
            <a:xfrm>
              <a:off x="6943063" y="4586925"/>
              <a:ext cx="1584250" cy="1073888"/>
              <a:chOff x="5337545" y="3753294"/>
              <a:chExt cx="1584250" cy="1073888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337545" y="3753294"/>
                <a:ext cx="1584250" cy="107388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43870" y="4124599"/>
                <a:ext cx="1318438" cy="5545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Juju agent</a:t>
                </a:r>
                <a:endParaRPr lang="en-US" sz="1200" dirty="0" smtClean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381163" y="3762536"/>
                <a:ext cx="7633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</a:t>
                </a:r>
                <a:endParaRPr lang="en-US" sz="1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0" name="Straight Arrow Connector 29"/>
            <p:cNvCxnSpPr>
              <a:stCxn id="10" idx="2"/>
            </p:cNvCxnSpPr>
            <p:nvPr/>
          </p:nvCxnSpPr>
          <p:spPr>
            <a:xfrm>
              <a:off x="5825540" y="3692668"/>
              <a:ext cx="0" cy="89425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5"/>
            <p:cNvGrpSpPr/>
            <p:nvPr/>
          </p:nvGrpSpPr>
          <p:grpSpPr>
            <a:xfrm>
              <a:off x="4763553" y="2899517"/>
              <a:ext cx="2123973" cy="793151"/>
              <a:chOff x="4763553" y="3296093"/>
              <a:chExt cx="2123973" cy="793151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763553" y="3296093"/>
                <a:ext cx="2123973" cy="79315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166321" y="3806456"/>
                <a:ext cx="1318438" cy="28278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provider</a:t>
                </a:r>
                <a:endParaRPr lang="en-US" sz="12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79744" y="3392060"/>
                <a:ext cx="8915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Juju agent</a:t>
                </a:r>
                <a:endParaRPr lang="en-US" sz="1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28" name="Shape 27"/>
            <p:cNvCxnSpPr>
              <a:stCxn id="40" idx="1"/>
              <a:endCxn id="15" idx="0"/>
            </p:cNvCxnSpPr>
            <p:nvPr/>
          </p:nvCxnSpPr>
          <p:spPr>
            <a:xfrm rot="10800000" flipV="1">
              <a:off x="3886205" y="3551273"/>
              <a:ext cx="1280117" cy="1035651"/>
            </a:xfrm>
            <a:prstGeom prst="bentConnector2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hape 33"/>
            <p:cNvCxnSpPr>
              <a:stCxn id="40" idx="3"/>
              <a:endCxn id="25" idx="0"/>
            </p:cNvCxnSpPr>
            <p:nvPr/>
          </p:nvCxnSpPr>
          <p:spPr>
            <a:xfrm>
              <a:off x="6484759" y="3551274"/>
              <a:ext cx="1250429" cy="1035651"/>
            </a:xfrm>
            <a:prstGeom prst="bentConnector2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736676" y="2363421"/>
              <a:ext cx="1172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Manager node</a:t>
              </a:r>
            </a:p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achine-0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50032" y="2054156"/>
              <a:ext cx="1351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Juju environment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360967" y="1084521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binary</a:t>
              </a:r>
              <a:endParaRPr lang="en-US" sz="1200" dirty="0" smtClean="0"/>
            </a:p>
          </p:txBody>
        </p:sp>
        <p:cxnSp>
          <p:nvCxnSpPr>
            <p:cNvPr id="53" name="Shape 52"/>
            <p:cNvCxnSpPr>
              <a:stCxn id="51" idx="3"/>
              <a:endCxn id="48" idx="0"/>
            </p:cNvCxnSpPr>
            <p:nvPr/>
          </p:nvCxnSpPr>
          <p:spPr>
            <a:xfrm>
              <a:off x="2679405" y="1361802"/>
              <a:ext cx="3164279" cy="924198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666919" y="1116702"/>
              <a:ext cx="1718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$ juju add-machine ….</a:t>
              </a:r>
            </a:p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$ 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juju deploy </a:t>
              </a:r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mysql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9072942" y="1967494"/>
            <a:ext cx="22376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Azure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Cloudsigma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Amazon EC2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GCE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Joyent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Openstack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Rackspace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Vsphere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Canonical MAAS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LXD containers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Manual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27048" y="1573619"/>
            <a:ext cx="1436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Providers:</a:t>
            </a:r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</a:t>
            </a:r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207669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is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distributed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on each deployment target “machine”.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is installed as part of node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provisioning process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communicates to management node via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API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server provides the same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RPC interface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for both workload agent and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CLI tools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has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unique ID and credential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issued by manager node. 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intro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375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intro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548576" cy="5545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8935" y="4865843"/>
            <a:ext cx="3463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Base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unit is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service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Service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can have more than 1 units to achieve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HA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Deployment can be on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BM, VM, and LXD container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Relation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pairity</a:t>
            </a:r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185332" y="5309850"/>
            <a:ext cx="1168910" cy="261610"/>
            <a:chOff x="2281029" y="5309850"/>
            <a:chExt cx="1168910" cy="26161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445488" y="5571460"/>
              <a:ext cx="79744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281029" y="5309850"/>
              <a:ext cx="1168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High availability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layer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reused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48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Base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37426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connection method is determined by the application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197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5" y="5343160"/>
            <a:ext cx="354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states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2274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8231</TotalTime>
  <Words>2426</Words>
  <Application>Microsoft Office PowerPoint</Application>
  <PresentationFormat>Custom</PresentationFormat>
  <Paragraphs>658</Paragraphs>
  <Slides>47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Blank</vt:lpstr>
      <vt:lpstr>Workload solution Tech talk: Juju &amp; charms</vt:lpstr>
      <vt:lpstr>Agenda</vt:lpstr>
      <vt:lpstr>Juju intro</vt:lpstr>
      <vt:lpstr>Example use cases</vt:lpstr>
      <vt:lpstr>Juju model</vt:lpstr>
      <vt:lpstr>Juju agent</vt:lpstr>
      <vt:lpstr>Charm intro</vt:lpstr>
      <vt:lpstr>Charm intro</vt:lpstr>
      <vt:lpstr>Reactive workload &amp; layer</vt:lpstr>
      <vt:lpstr>Workload interface sharing</vt:lpstr>
      <vt:lpstr>Hooks</vt:lpstr>
      <vt:lpstr>States</vt:lpstr>
      <vt:lpstr>Demo: chained-states</vt:lpstr>
      <vt:lpstr>Charm deploy</vt:lpstr>
      <vt:lpstr>Workload orchestration sequence diagram</vt:lpstr>
      <vt:lpstr>Deployment pattern 1 – pooled resource</vt:lpstr>
      <vt:lpstr>Juju+MaaS setup</vt:lpstr>
      <vt:lpstr>Pattern 1 example – Juju + MaaS</vt:lpstr>
      <vt:lpstr>Deployment pattern 2 -- ondemand</vt:lpstr>
      <vt:lpstr>Juju+LXD setup</vt:lpstr>
      <vt:lpstr>Before &amp; After</vt:lpstr>
      <vt:lpstr>Constraints</vt:lpstr>
      <vt:lpstr>Juju status</vt:lpstr>
      <vt:lpstr>Demo: Openstack deploy (45s)</vt:lpstr>
      <vt:lpstr>Demo: Vanilla (4min)</vt:lpstr>
      <vt:lpstr>Demo: Vanilla (4 min)</vt:lpstr>
      <vt:lpstr>Charm development</vt:lpstr>
      <vt:lpstr>Write charm</vt:lpstr>
      <vt:lpstr>Code tree</vt:lpstr>
      <vt:lpstr>Dist tree</vt:lpstr>
      <vt:lpstr>CentOS compatibility</vt:lpstr>
      <vt:lpstr>Slide 32</vt:lpstr>
      <vt:lpstr>Workload event lifecycle hooks</vt:lpstr>
      <vt:lpstr>Hook usage</vt:lpstr>
      <vt:lpstr>System Architecture</vt:lpstr>
      <vt:lpstr>Workload orchestration sequence diagram</vt:lpstr>
      <vt:lpstr>Use case demo: a workload deployment (≈4 min)</vt:lpstr>
      <vt:lpstr>System architecture overview</vt:lpstr>
      <vt:lpstr>Function Architecture – Level 1</vt:lpstr>
      <vt:lpstr>Level 1 – Blueprints</vt:lpstr>
      <vt:lpstr>Level 1 – Orchestration technology</vt:lpstr>
      <vt:lpstr>Level 1 – Platform</vt:lpstr>
      <vt:lpstr>Function Architecture – Level 2</vt:lpstr>
      <vt:lpstr>Function Architecture – Level 3</vt:lpstr>
      <vt:lpstr>Key Technology</vt:lpstr>
      <vt:lpstr>Juju - xClarity cloud model</vt:lpstr>
      <vt:lpstr>Slide 47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Feng Xia1</cp:lastModifiedBy>
  <cp:revision>769</cp:revision>
  <dcterms:created xsi:type="dcterms:W3CDTF">2016-12-01T13:15:27Z</dcterms:created>
  <dcterms:modified xsi:type="dcterms:W3CDTF">2017-04-18T20:42:17Z</dcterms:modified>
</cp:coreProperties>
</file>